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ourlib.net/statti_ukr/shymanska3.htm" TargetMode="External"/><Relationship Id="rId2" Type="http://schemas.openxmlformats.org/officeDocument/2006/relationships/hyperlink" Target="https://tourlib.net/statti_ukr/kovalov.htm" TargetMode="External"/><Relationship Id="rId1" Type="http://schemas.openxmlformats.org/officeDocument/2006/relationships/slideLayout" Target="../slideLayouts/slideLayout2.xml"/><Relationship Id="rId4" Type="http://schemas.openxmlformats.org/officeDocument/2006/relationships/hyperlink" Target="https://tourlib.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Херсонський державний університет — Освіта в Україні"/>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306" y="215900"/>
            <a:ext cx="1743397" cy="17927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009775" y="211874"/>
            <a:ext cx="5229226" cy="2858539"/>
          </a:xfrm>
          <a:prstGeom prst="rect">
            <a:avLst/>
          </a:prstGeom>
        </p:spPr>
        <p:txBody>
          <a:bodyPr wrap="square">
            <a:spAutoFit/>
          </a:bodyPr>
          <a:lstStyle/>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Херсонський державний університет</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Факультет економіки і менеджменту</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Кафедра готельно-ресторанного та туристичного бізнесу</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«ІСТОРІЯ ТУРИЗМУ»</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30" name="Picture 6" descr="http://www.kspu.edu/FileDownload.ashx/FACULTYS_EKONOM_03.jpg?id=bbcc1e5c-02f5-4157-9e57-bbd93ec4068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0" y="235945"/>
            <a:ext cx="1752600" cy="17528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1835696" y="5733256"/>
            <a:ext cx="6030416" cy="812530"/>
          </a:xfrm>
          <a:prstGeom prst="rect">
            <a:avLst/>
          </a:prstGeom>
        </p:spPr>
        <p:txBody>
          <a:bodyPr wrap="square">
            <a:spAutoFit/>
          </a:bodyPr>
          <a:lstStyle/>
          <a:p>
            <a:pPr algn="ctr">
              <a:lnSpc>
                <a:spcPct val="160000"/>
              </a:lnSpc>
              <a:defRPr/>
            </a:pPr>
            <a:r>
              <a:rPr lang="uk-UA" dirty="0" smtClean="0">
                <a:solidFill>
                  <a:schemeClr val="tx1">
                    <a:lumMod val="95000"/>
                    <a:lumOff val="5000"/>
                  </a:schemeClr>
                </a:solidFill>
                <a:latin typeface="Times New Roman" pitchFamily="18" charset="0"/>
                <a:cs typeface="Times New Roman" pitchFamily="18" charset="0"/>
              </a:rPr>
              <a:t>Спеціальність «Туризм»</a:t>
            </a:r>
          </a:p>
          <a:p>
            <a:pPr algn="ctr"/>
            <a:r>
              <a:rPr lang="ru-RU" dirty="0" err="1" smtClean="0">
                <a:solidFill>
                  <a:schemeClr val="tx2">
                    <a:lumMod val="25000"/>
                  </a:schemeClr>
                </a:solidFill>
                <a:latin typeface="Times New Roman" pitchFamily="18" charset="0"/>
                <a:cs typeface="Times New Roman" pitchFamily="18" charset="0"/>
              </a:rPr>
              <a:t>галузі</a:t>
            </a:r>
            <a:r>
              <a:rPr lang="ru-RU" dirty="0" smtClean="0">
                <a:solidFill>
                  <a:schemeClr val="tx2">
                    <a:lumMod val="25000"/>
                  </a:schemeClr>
                </a:solidFill>
                <a:latin typeface="Times New Roman" pitchFamily="18" charset="0"/>
                <a:cs typeface="Times New Roman" pitchFamily="18" charset="0"/>
              </a:rPr>
              <a:t> </a:t>
            </a:r>
            <a:r>
              <a:rPr lang="ru-RU" dirty="0" err="1" smtClean="0">
                <a:solidFill>
                  <a:schemeClr val="tx2">
                    <a:lumMod val="25000"/>
                  </a:schemeClr>
                </a:solidFill>
                <a:latin typeface="Times New Roman" pitchFamily="18" charset="0"/>
                <a:cs typeface="Times New Roman" pitchFamily="18" charset="0"/>
              </a:rPr>
              <a:t>знань</a:t>
            </a:r>
            <a:r>
              <a:rPr lang="ru-RU" dirty="0" smtClean="0">
                <a:solidFill>
                  <a:schemeClr val="tx2">
                    <a:lumMod val="25000"/>
                  </a:schemeClr>
                </a:solidFill>
                <a:latin typeface="Times New Roman" pitchFamily="18" charset="0"/>
                <a:cs typeface="Times New Roman" pitchFamily="18" charset="0"/>
              </a:rPr>
              <a:t> 24 Сфера обслуговування</a:t>
            </a:r>
          </a:p>
        </p:txBody>
      </p:sp>
    </p:spTree>
    <p:extLst>
      <p:ext uri="{BB962C8B-B14F-4D97-AF65-F5344CB8AC3E}">
        <p14:creationId xmlns:p14="http://schemas.microsoft.com/office/powerpoint/2010/main" xmlns="" val="134169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uk-UA" b="1" dirty="0" smtClean="0">
                <a:solidFill>
                  <a:srgbClr val="002060"/>
                </a:solidFill>
                <a:latin typeface="Times New Roman" pitchFamily="18" charset="0"/>
                <a:cs typeface="Times New Roman" pitchFamily="18" charset="0"/>
              </a:rPr>
              <a:t>Мета дисципліни</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pPr marL="0" indent="0" algn="just">
              <a:lnSpc>
                <a:spcPct val="120000"/>
              </a:lnSpc>
              <a:spcBef>
                <a:spcPts val="0"/>
              </a:spcBef>
              <a:buNone/>
            </a:pPr>
            <a:r>
              <a:rPr lang="uk-UA" dirty="0" smtClean="0">
                <a:solidFill>
                  <a:srgbClr val="002060"/>
                </a:solidFill>
                <a:latin typeface="Times New Roman" pitchFamily="18" charset="0"/>
                <a:cs typeface="Times New Roman" pitchFamily="18" charset="0"/>
              </a:rPr>
              <a:t>Метою вивчення дисципліни є формування у студентів системи </a:t>
            </a:r>
            <a:r>
              <a:rPr lang="uk-UA" dirty="0" err="1" smtClean="0">
                <a:solidFill>
                  <a:srgbClr val="002060"/>
                </a:solidFill>
                <a:latin typeface="Times New Roman" pitchFamily="18" charset="0"/>
                <a:cs typeface="Times New Roman" pitchFamily="18" charset="0"/>
              </a:rPr>
              <a:t>теоретико-практичних</a:t>
            </a:r>
            <a:r>
              <a:rPr lang="uk-UA" dirty="0" smtClean="0">
                <a:solidFill>
                  <a:srgbClr val="002060"/>
                </a:solidFill>
                <a:latin typeface="Times New Roman" pitchFamily="18" charset="0"/>
                <a:cs typeface="Times New Roman" pitchFamily="18" charset="0"/>
              </a:rPr>
              <a:t> знань з історії туризму. Зокрема, засвоєння логіки історичного розвитку туризму та його історичних форм, вивчення досвіду організації і ефективності функціонування сфери туризму в Україні.</a:t>
            </a:r>
            <a:endParaRPr lang="ru-RU" dirty="0" smtClean="0">
              <a:solidFill>
                <a:srgbClr val="002060"/>
              </a:solidFill>
              <a:latin typeface="Times New Roman" pitchFamily="18" charset="0"/>
              <a:cs typeface="Times New Roman" pitchFamily="18" charset="0"/>
            </a:endParaRPr>
          </a:p>
          <a:p>
            <a:pPr marL="0" indent="0" algn="just">
              <a:lnSpc>
                <a:spcPct val="120000"/>
              </a:lnSpc>
              <a:spcBef>
                <a:spcPts val="0"/>
              </a:spcBef>
              <a:buNone/>
            </a:pPr>
            <a:r>
              <a:rPr lang="uk-UA" b="1" dirty="0" smtClean="0">
                <a:solidFill>
                  <a:srgbClr val="002060"/>
                </a:solidFill>
                <a:latin typeface="Times New Roman" pitchFamily="18" charset="0"/>
                <a:cs typeface="Times New Roman" pitchFamily="18" charset="0"/>
              </a:rPr>
              <a:t>Завдання дисципліни:</a:t>
            </a:r>
            <a:endParaRPr lang="ru-RU" dirty="0" smtClean="0">
              <a:solidFill>
                <a:srgbClr val="002060"/>
              </a:solidFill>
              <a:latin typeface="Times New Roman" pitchFamily="18" charset="0"/>
              <a:cs typeface="Times New Roman" pitchFamily="18" charset="0"/>
            </a:endParaRPr>
          </a:p>
          <a:p>
            <a:pPr marL="0" indent="0" algn="just">
              <a:lnSpc>
                <a:spcPct val="120000"/>
              </a:lnSpc>
              <a:spcBef>
                <a:spcPts val="0"/>
              </a:spcBef>
              <a:buNone/>
            </a:pPr>
            <a:r>
              <a:rPr lang="uk-UA" dirty="0" smtClean="0">
                <a:solidFill>
                  <a:srgbClr val="002060"/>
                </a:solidFill>
                <a:latin typeface="Times New Roman" pitchFamily="18" charset="0"/>
                <a:cs typeface="Times New Roman" pitchFamily="18" charset="0"/>
              </a:rPr>
              <a:t>Навчальна дисципліна </a:t>
            </a:r>
            <a:r>
              <a:rPr lang="uk-UA" dirty="0" err="1" smtClean="0">
                <a:solidFill>
                  <a:srgbClr val="002060"/>
                </a:solidFill>
                <a:latin typeface="Times New Roman" pitchFamily="18" charset="0"/>
                <a:cs typeface="Times New Roman" pitchFamily="18" charset="0"/>
              </a:rPr>
              <a:t>“Історія</a:t>
            </a:r>
            <a:r>
              <a:rPr lang="uk-UA" dirty="0" smtClean="0">
                <a:solidFill>
                  <a:srgbClr val="002060"/>
                </a:solidFill>
                <a:latin typeface="Times New Roman" pitchFamily="18" charset="0"/>
                <a:cs typeface="Times New Roman" pitchFamily="18" charset="0"/>
              </a:rPr>
              <a:t> </a:t>
            </a:r>
            <a:r>
              <a:rPr lang="uk-UA" dirty="0" err="1" smtClean="0">
                <a:solidFill>
                  <a:srgbClr val="002060"/>
                </a:solidFill>
                <a:latin typeface="Times New Roman" pitchFamily="18" charset="0"/>
                <a:cs typeface="Times New Roman" pitchFamily="18" charset="0"/>
              </a:rPr>
              <a:t>туризму”</a:t>
            </a:r>
            <a:r>
              <a:rPr lang="uk-UA" dirty="0" smtClean="0">
                <a:solidFill>
                  <a:srgbClr val="002060"/>
                </a:solidFill>
                <a:latin typeface="Times New Roman" pitchFamily="18" charset="0"/>
                <a:cs typeface="Times New Roman" pitchFamily="18" charset="0"/>
              </a:rPr>
              <a:t> має загальноосвітнє та суто прикладне завдання. Останнє зумовлено фаховою специфікою менеджера готельного, курортного та туристського сервісу, що вимагає знання історії відкриття та туристського засвоєння територій, історії створення туристських фірм, спілок та товариств, досвіду попереднього керівництва туристською галуззю.</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uk-UA" b="1" dirty="0" smtClean="0">
                <a:solidFill>
                  <a:srgbClr val="002060"/>
                </a:solidFill>
                <a:latin typeface="Times New Roman" pitchFamily="18" charset="0"/>
                <a:cs typeface="Times New Roman" pitchFamily="18" charset="0"/>
              </a:rPr>
              <a:t>Компетенції</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539552" y="1340768"/>
            <a:ext cx="8147248" cy="4896544"/>
          </a:xfrm>
        </p:spPr>
        <p:txBody>
          <a:bodyPr>
            <a:normAutofit fontScale="40000" lnSpcReduction="20000"/>
          </a:bodyPr>
          <a:lstStyle/>
          <a:p>
            <a:pPr>
              <a:buNone/>
            </a:pPr>
            <a:r>
              <a:rPr lang="ru-RU" dirty="0" smtClean="0"/>
              <a:t>  </a:t>
            </a:r>
            <a:endParaRPr lang="ru-RU" dirty="0" smtClean="0"/>
          </a:p>
          <a:p>
            <a:r>
              <a:rPr lang="ru-RU" dirty="0" smtClean="0"/>
              <a:t> </a:t>
            </a:r>
            <a:r>
              <a:rPr lang="ru-RU" sz="5000" dirty="0" err="1" smtClean="0">
                <a:latin typeface="Times New Roman" pitchFamily="18" charset="0"/>
                <a:cs typeface="Times New Roman" pitchFamily="18" charset="0"/>
              </a:rPr>
              <a:t>Здатність</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реалізувати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свої</a:t>
            </a:r>
            <a:r>
              <a:rPr lang="ru-RU" sz="5000" dirty="0" smtClean="0">
                <a:latin typeface="Times New Roman" pitchFamily="18" charset="0"/>
                <a:cs typeface="Times New Roman" pitchFamily="18" charset="0"/>
              </a:rPr>
              <a:t> права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обов’язки</a:t>
            </a:r>
            <a:r>
              <a:rPr lang="ru-RU" sz="5000" dirty="0" smtClean="0">
                <a:latin typeface="Times New Roman" pitchFamily="18" charset="0"/>
                <a:cs typeface="Times New Roman" pitchFamily="18" charset="0"/>
              </a:rPr>
              <a:t> як члена </a:t>
            </a:r>
            <a:r>
              <a:rPr lang="ru-RU" sz="5000" dirty="0" err="1" smtClean="0">
                <a:latin typeface="Times New Roman" pitchFamily="18" charset="0"/>
                <a:cs typeface="Times New Roman" pitchFamily="18" charset="0"/>
              </a:rPr>
              <a:t>суспільства</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усвідомлювати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цінності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громадянського</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вільного</a:t>
            </a:r>
            <a:r>
              <a:rPr lang="ru-RU" sz="5000" dirty="0" smtClean="0">
                <a:latin typeface="Times New Roman" pitchFamily="18" charset="0"/>
                <a:cs typeface="Times New Roman" pitchFamily="18" charset="0"/>
              </a:rPr>
              <a:t> демократичного) </a:t>
            </a:r>
            <a:r>
              <a:rPr lang="ru-RU" sz="5000" dirty="0" err="1" smtClean="0">
                <a:latin typeface="Times New Roman" pitchFamily="18" charset="0"/>
                <a:cs typeface="Times New Roman" pitchFamily="18" charset="0"/>
              </a:rPr>
              <a:t>суспільства</a:t>
            </a:r>
            <a:r>
              <a:rPr lang="ru-RU" sz="5000" dirty="0" smtClean="0">
                <a:latin typeface="Times New Roman" pitchFamily="18" charset="0"/>
                <a:cs typeface="Times New Roman" pitchFamily="18" charset="0"/>
              </a:rPr>
              <a:t> та </a:t>
            </a:r>
            <a:r>
              <a:rPr lang="ru-RU" sz="5000" dirty="0" err="1" smtClean="0">
                <a:latin typeface="Times New Roman" pitchFamily="18" charset="0"/>
                <a:cs typeface="Times New Roman" pitchFamily="18" charset="0"/>
              </a:rPr>
              <a:t>необхідність</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його</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сталого</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розвитку</a:t>
            </a:r>
            <a:r>
              <a:rPr lang="ru-RU" sz="5000" dirty="0" smtClean="0">
                <a:latin typeface="Times New Roman" pitchFamily="18" charset="0"/>
                <a:cs typeface="Times New Roman" pitchFamily="18" charset="0"/>
              </a:rPr>
              <a:t>, верховенства права, прав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свобод </a:t>
            </a:r>
            <a:r>
              <a:rPr lang="ru-RU" sz="5000" dirty="0" err="1" smtClean="0">
                <a:latin typeface="Times New Roman" pitchFamily="18" charset="0"/>
                <a:cs typeface="Times New Roman" pitchFamily="18" charset="0"/>
              </a:rPr>
              <a:t>людини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громадянина</a:t>
            </a:r>
            <a:r>
              <a:rPr lang="ru-RU" sz="5000" dirty="0" smtClean="0">
                <a:latin typeface="Times New Roman" pitchFamily="18" charset="0"/>
                <a:cs typeface="Times New Roman" pitchFamily="18" charset="0"/>
              </a:rPr>
              <a:t> в </a:t>
            </a:r>
            <a:r>
              <a:rPr lang="ru-RU" sz="5000" dirty="0" err="1" smtClean="0">
                <a:latin typeface="Times New Roman" pitchFamily="18" charset="0"/>
                <a:cs typeface="Times New Roman" pitchFamily="18" charset="0"/>
              </a:rPr>
              <a:t>Україні</a:t>
            </a:r>
            <a:r>
              <a:rPr lang="ru-RU" sz="5000" dirty="0" smtClean="0">
                <a:latin typeface="Times New Roman" pitchFamily="18" charset="0"/>
                <a:cs typeface="Times New Roman" pitchFamily="18" charset="0"/>
              </a:rPr>
              <a:t>; </a:t>
            </a:r>
            <a:endParaRPr lang="ru-RU" sz="5000" dirty="0" smtClean="0">
              <a:latin typeface="Times New Roman" pitchFamily="18" charset="0"/>
              <a:cs typeface="Times New Roman" pitchFamily="18" charset="0"/>
            </a:endParaRPr>
          </a:p>
          <a:p>
            <a:r>
              <a:rPr lang="ru-RU" sz="5000" dirty="0" err="1" smtClean="0">
                <a:latin typeface="Times New Roman" pitchFamily="18" charset="0"/>
                <a:cs typeface="Times New Roman" pitchFamily="18" charset="0"/>
              </a:rPr>
              <a:t>Здатність</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зберігати</a:t>
            </a:r>
            <a:r>
              <a:rPr lang="ru-RU" sz="5000" dirty="0" smtClean="0">
                <a:latin typeface="Times New Roman" pitchFamily="18" charset="0"/>
                <a:cs typeface="Times New Roman" pitchFamily="18" charset="0"/>
              </a:rPr>
              <a:t> та </a:t>
            </a:r>
            <a:r>
              <a:rPr lang="ru-RU" sz="5000" dirty="0" err="1" smtClean="0">
                <a:latin typeface="Times New Roman" pitchFamily="18" charset="0"/>
                <a:cs typeface="Times New Roman" pitchFamily="18" charset="0"/>
              </a:rPr>
              <a:t>примножувати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моральні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культурні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наукові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цінності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досягнення</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суспільства</a:t>
            </a:r>
            <a:r>
              <a:rPr lang="ru-RU" sz="5000" dirty="0" smtClean="0">
                <a:latin typeface="Times New Roman" pitchFamily="18" charset="0"/>
                <a:cs typeface="Times New Roman" pitchFamily="18" charset="0"/>
              </a:rPr>
              <a:t> на </a:t>
            </a:r>
            <a:r>
              <a:rPr lang="ru-RU" sz="5000" dirty="0" err="1" smtClean="0">
                <a:latin typeface="Times New Roman" pitchFamily="18" charset="0"/>
                <a:cs typeface="Times New Roman" pitchFamily="18" charset="0"/>
              </a:rPr>
              <a:t>основі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розуміння</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історії</a:t>
            </a:r>
            <a:r>
              <a:rPr lang="ru-RU" sz="5000" dirty="0" smtClean="0">
                <a:latin typeface="Times New Roman" pitchFamily="18" charset="0"/>
                <a:cs typeface="Times New Roman" pitchFamily="18" charset="0"/>
              </a:rPr>
              <a:t> та </a:t>
            </a:r>
            <a:r>
              <a:rPr lang="ru-RU" sz="5000" dirty="0" err="1" smtClean="0">
                <a:latin typeface="Times New Roman" pitchFamily="18" charset="0"/>
                <a:cs typeface="Times New Roman" pitchFamily="18" charset="0"/>
              </a:rPr>
              <a:t>закономірностей</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розвитку</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предметної</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області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її</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місця</a:t>
            </a:r>
            <a:r>
              <a:rPr lang="ru-RU" sz="5000" dirty="0" smtClean="0">
                <a:latin typeface="Times New Roman" pitchFamily="18" charset="0"/>
                <a:cs typeface="Times New Roman" pitchFamily="18" charset="0"/>
              </a:rPr>
              <a:t> у </a:t>
            </a:r>
            <a:r>
              <a:rPr lang="ru-RU" sz="5000" dirty="0" err="1" smtClean="0">
                <a:latin typeface="Times New Roman" pitchFamily="18" charset="0"/>
                <a:cs typeface="Times New Roman" pitchFamily="18" charset="0"/>
              </a:rPr>
              <a:t>загальній</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системі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знань</a:t>
            </a:r>
            <a:r>
              <a:rPr lang="ru-RU" sz="5000" dirty="0" smtClean="0">
                <a:latin typeface="Times New Roman" pitchFamily="18" charset="0"/>
                <a:cs typeface="Times New Roman" pitchFamily="18" charset="0"/>
              </a:rPr>
              <a:t> про природу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суспільство</a:t>
            </a:r>
            <a:r>
              <a:rPr lang="ru-RU" sz="5000" dirty="0" smtClean="0">
                <a:latin typeface="Times New Roman" pitchFamily="18" charset="0"/>
                <a:cs typeface="Times New Roman" pitchFamily="18" charset="0"/>
              </a:rPr>
              <a:t> та у </a:t>
            </a:r>
            <a:r>
              <a:rPr lang="ru-RU" sz="5000" dirty="0" err="1" smtClean="0">
                <a:latin typeface="Times New Roman" pitchFamily="18" charset="0"/>
                <a:cs typeface="Times New Roman" pitchFamily="18" charset="0"/>
              </a:rPr>
              <a:t>розвитку</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суспільства</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техніки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технологій</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використовувати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різні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види</a:t>
            </a:r>
            <a:r>
              <a:rPr lang="ru-RU" sz="5000" dirty="0" smtClean="0">
                <a:latin typeface="Times New Roman" pitchFamily="18" charset="0"/>
                <a:cs typeface="Times New Roman" pitchFamily="18" charset="0"/>
              </a:rPr>
              <a:t> та </a:t>
            </a:r>
            <a:r>
              <a:rPr lang="ru-RU" sz="5000" dirty="0" err="1" smtClean="0">
                <a:latin typeface="Times New Roman" pitchFamily="18" charset="0"/>
                <a:cs typeface="Times New Roman" pitchFamily="18" charset="0"/>
              </a:rPr>
              <a:t>форми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рухової</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активності</a:t>
            </a:r>
            <a:r>
              <a:rPr lang="ru-RU" sz="5000" dirty="0" smtClean="0">
                <a:latin typeface="Times New Roman" pitchFamily="18" charset="0"/>
                <a:cs typeface="Times New Roman" pitchFamily="18" charset="0"/>
              </a:rPr>
              <a:t> для активного </a:t>
            </a:r>
            <a:r>
              <a:rPr lang="ru-RU" sz="5000" dirty="0" err="1" smtClean="0">
                <a:latin typeface="Times New Roman" pitchFamily="18" charset="0"/>
                <a:cs typeface="Times New Roman" pitchFamily="18" charset="0"/>
              </a:rPr>
              <a:t>відпочинку</a:t>
            </a:r>
            <a:r>
              <a:rPr lang="ru-RU" sz="5000" dirty="0" smtClean="0">
                <a:latin typeface="Times New Roman" pitchFamily="18" charset="0"/>
                <a:cs typeface="Times New Roman" pitchFamily="18" charset="0"/>
              </a:rPr>
              <a:t> та </a:t>
            </a:r>
            <a:r>
              <a:rPr lang="ru-RU" sz="5000" dirty="0" err="1" smtClean="0">
                <a:latin typeface="Times New Roman" pitchFamily="18" charset="0"/>
                <a:cs typeface="Times New Roman" pitchFamily="18" charset="0"/>
              </a:rPr>
              <a:t>ведення</a:t>
            </a:r>
            <a:r>
              <a:rPr lang="ru-RU" sz="5000" dirty="0" smtClean="0">
                <a:latin typeface="Times New Roman" pitchFamily="18" charset="0"/>
                <a:cs typeface="Times New Roman" pitchFamily="18" charset="0"/>
              </a:rPr>
              <a:t> здорового способу </a:t>
            </a:r>
            <a:r>
              <a:rPr lang="ru-RU" sz="5000" dirty="0" err="1" smtClean="0">
                <a:latin typeface="Times New Roman" pitchFamily="18" charset="0"/>
                <a:cs typeface="Times New Roman" pitchFamily="18" charset="0"/>
              </a:rPr>
              <a:t>життя</a:t>
            </a:r>
            <a:r>
              <a:rPr lang="ru-RU" sz="5000" dirty="0" smtClean="0">
                <a:latin typeface="Times New Roman" pitchFamily="18" charset="0"/>
                <a:cs typeface="Times New Roman" pitchFamily="18" charset="0"/>
              </a:rPr>
              <a:t>;</a:t>
            </a:r>
            <a:endParaRPr lang="en-US" sz="5000" dirty="0" smtClean="0">
              <a:latin typeface="Times New Roman" pitchFamily="18" charset="0"/>
              <a:cs typeface="Times New Roman" pitchFamily="18" charset="0"/>
            </a:endParaRPr>
          </a:p>
          <a:p>
            <a:r>
              <a:rPr lang="ru-RU" sz="5000" dirty="0" err="1" smtClean="0">
                <a:latin typeface="Times New Roman" pitchFamily="18" charset="0"/>
                <a:cs typeface="Times New Roman" pitchFamily="18" charset="0"/>
              </a:rPr>
              <a:t>Знання</a:t>
            </a:r>
            <a:r>
              <a:rPr lang="ru-RU" sz="5000" dirty="0" smtClean="0">
                <a:latin typeface="Times New Roman" pitchFamily="18" charset="0"/>
                <a:cs typeface="Times New Roman" pitchFamily="18" charset="0"/>
              </a:rPr>
              <a:t> </a:t>
            </a:r>
            <a:r>
              <a:rPr lang="ru-RU" sz="5000" dirty="0" smtClean="0">
                <a:latin typeface="Times New Roman" pitchFamily="18" charset="0"/>
                <a:cs typeface="Times New Roman" pitchFamily="18" charset="0"/>
              </a:rPr>
              <a:t>та </a:t>
            </a:r>
            <a:r>
              <a:rPr lang="ru-RU" sz="5000" dirty="0" err="1" smtClean="0">
                <a:latin typeface="Times New Roman" pitchFamily="18" charset="0"/>
                <a:cs typeface="Times New Roman" pitchFamily="18" charset="0"/>
              </a:rPr>
              <a:t>розуміння</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предметної</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області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та</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розуміння</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специфіки</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професійної</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діяльності</a:t>
            </a:r>
            <a:r>
              <a:rPr lang="ru-RU" sz="5000" dirty="0" smtClean="0">
                <a:latin typeface="Times New Roman" pitchFamily="18" charset="0"/>
                <a:cs typeface="Times New Roman" pitchFamily="18" charset="0"/>
              </a:rPr>
              <a:t> </a:t>
            </a:r>
            <a:endParaRPr lang="en-US" sz="5000" dirty="0" smtClean="0">
              <a:latin typeface="Times New Roman" pitchFamily="18" charset="0"/>
              <a:cs typeface="Times New Roman" pitchFamily="18" charset="0"/>
            </a:endParaRPr>
          </a:p>
          <a:p>
            <a:r>
              <a:rPr lang="ru-RU" sz="5000" dirty="0" err="1" smtClean="0">
                <a:latin typeface="Times New Roman" pitchFamily="18" charset="0"/>
                <a:cs typeface="Times New Roman" pitchFamily="18" charset="0"/>
              </a:rPr>
              <a:t>Здатність</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працювати</a:t>
            </a:r>
            <a:r>
              <a:rPr lang="ru-RU" sz="5000" dirty="0" smtClean="0">
                <a:latin typeface="Times New Roman" pitchFamily="18" charset="0"/>
                <a:cs typeface="Times New Roman" pitchFamily="18" charset="0"/>
              </a:rPr>
              <a:t> у </a:t>
            </a:r>
            <a:r>
              <a:rPr lang="ru-RU" sz="5000" dirty="0" err="1" smtClean="0">
                <a:latin typeface="Times New Roman" pitchFamily="18" charset="0"/>
                <a:cs typeface="Times New Roman" pitchFamily="18" charset="0"/>
              </a:rPr>
              <a:t>міжнародному</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середовищі</a:t>
            </a:r>
            <a:r>
              <a:rPr lang="ru-RU" sz="5000" dirty="0" smtClean="0">
                <a:latin typeface="Times New Roman" pitchFamily="18" charset="0"/>
                <a:cs typeface="Times New Roman" pitchFamily="18" charset="0"/>
              </a:rPr>
              <a:t> на </a:t>
            </a:r>
            <a:r>
              <a:rPr lang="ru-RU" sz="5000" dirty="0" err="1" smtClean="0">
                <a:latin typeface="Times New Roman" pitchFamily="18" charset="0"/>
                <a:cs typeface="Times New Roman" pitchFamily="18" charset="0"/>
              </a:rPr>
              <a:t>основі</a:t>
            </a:r>
            <a:r>
              <a:rPr lang="ru-RU" sz="5000" dirty="0" smtClean="0">
                <a:latin typeface="Times New Roman" pitchFamily="18" charset="0"/>
                <a:cs typeface="Times New Roman" pitchFamily="18" charset="0"/>
              </a:rPr>
              <a:t> позитивного </a:t>
            </a:r>
            <a:r>
              <a:rPr lang="ru-RU" sz="5000" dirty="0" err="1" smtClean="0">
                <a:latin typeface="Times New Roman" pitchFamily="18" charset="0"/>
                <a:cs typeface="Times New Roman" pitchFamily="18" charset="0"/>
              </a:rPr>
              <a:t>ставлення</a:t>
            </a:r>
            <a:r>
              <a:rPr lang="ru-RU" sz="5000" dirty="0" smtClean="0">
                <a:latin typeface="Times New Roman" pitchFamily="18" charset="0"/>
                <a:cs typeface="Times New Roman" pitchFamily="18" charset="0"/>
              </a:rPr>
              <a:t> до </a:t>
            </a:r>
            <a:r>
              <a:rPr lang="ru-RU" sz="5000" dirty="0" err="1" smtClean="0">
                <a:latin typeface="Times New Roman" pitchFamily="18" charset="0"/>
                <a:cs typeface="Times New Roman" pitchFamily="18" charset="0"/>
              </a:rPr>
              <a:t>несхожості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до</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інших</a:t>
            </a:r>
            <a:r>
              <a:rPr lang="ru-RU" sz="5000" dirty="0" smtClean="0">
                <a:latin typeface="Times New Roman" pitchFamily="18" charset="0"/>
                <a:cs typeface="Times New Roman" pitchFamily="18" charset="0"/>
              </a:rPr>
              <a:t> культур, </a:t>
            </a:r>
            <a:r>
              <a:rPr lang="ru-RU" sz="5000" dirty="0" err="1" smtClean="0">
                <a:latin typeface="Times New Roman" pitchFamily="18" charset="0"/>
                <a:cs typeface="Times New Roman" pitchFamily="18" charset="0"/>
              </a:rPr>
              <a:t>поваги</a:t>
            </a:r>
            <a:r>
              <a:rPr lang="ru-RU" sz="5000" dirty="0" smtClean="0">
                <a:latin typeface="Times New Roman" pitchFamily="18" charset="0"/>
                <a:cs typeface="Times New Roman" pitchFamily="18" charset="0"/>
              </a:rPr>
              <a:t> до </a:t>
            </a:r>
            <a:r>
              <a:rPr lang="ru-RU" sz="5000" dirty="0" err="1" smtClean="0">
                <a:latin typeface="Times New Roman" pitchFamily="18" charset="0"/>
                <a:cs typeface="Times New Roman" pitchFamily="18" charset="0"/>
              </a:rPr>
              <a:t>різноманітності</a:t>
            </a:r>
            <a:r>
              <a:rPr lang="ru-RU" sz="5000" dirty="0" smtClean="0">
                <a:latin typeface="Times New Roman" pitchFamily="18" charset="0"/>
                <a:cs typeface="Times New Roman" pitchFamily="18" charset="0"/>
              </a:rPr>
              <a:t> та </a:t>
            </a:r>
            <a:r>
              <a:rPr lang="ru-RU" sz="5000" dirty="0" err="1" smtClean="0">
                <a:latin typeface="Times New Roman" pitchFamily="18" charset="0"/>
                <a:cs typeface="Times New Roman" pitchFamily="18" charset="0"/>
              </a:rPr>
              <a:t>мультикультурності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розуміння</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місцевих</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професійних</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традицій</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інших</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країн</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розпізнавання</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міжкультурних</a:t>
            </a:r>
            <a:r>
              <a:rPr lang="ru-RU" sz="5000" dirty="0" smtClean="0">
                <a:latin typeface="Times New Roman" pitchFamily="18" charset="0"/>
                <a:cs typeface="Times New Roman" pitchFamily="18" charset="0"/>
              </a:rPr>
              <a:t> проблем у </a:t>
            </a:r>
            <a:r>
              <a:rPr lang="ru-RU" sz="5000" dirty="0" err="1" smtClean="0">
                <a:latin typeface="Times New Roman" pitchFamily="18" charset="0"/>
                <a:cs typeface="Times New Roman" pitchFamily="18" charset="0"/>
              </a:rPr>
              <a:t>професійній</a:t>
            </a:r>
            <a:r>
              <a:rPr lang="ru-RU" sz="5000" dirty="0" smtClean="0">
                <a:latin typeface="Times New Roman" pitchFamily="18" charset="0"/>
                <a:cs typeface="Times New Roman" pitchFamily="18" charset="0"/>
              </a:rPr>
              <a:t> </a:t>
            </a:r>
            <a:r>
              <a:rPr lang="ru-RU" sz="5000" dirty="0" err="1" smtClean="0">
                <a:latin typeface="Times New Roman" pitchFamily="18" charset="0"/>
                <a:cs typeface="Times New Roman" pitchFamily="18" charset="0"/>
              </a:rPr>
              <a:t>практиці</a:t>
            </a:r>
            <a:r>
              <a:rPr lang="ru-RU" sz="5000" dirty="0" smtClean="0">
                <a:latin typeface="Times New Roman" pitchFamily="18" charset="0"/>
                <a:cs typeface="Times New Roman" pitchFamily="18" charset="0"/>
              </a:rPr>
              <a:t> </a:t>
            </a:r>
            <a:endParaRPr lang="ru-RU" sz="5000"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uk-UA" b="1" dirty="0" smtClean="0">
                <a:solidFill>
                  <a:srgbClr val="002060"/>
                </a:solidFill>
                <a:latin typeface="Times New Roman" pitchFamily="18" charset="0"/>
                <a:cs typeface="Times New Roman" pitchFamily="18" charset="0"/>
              </a:rPr>
              <a:t>Теми дисципліни</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lstStyle/>
          <a:p>
            <a:pPr lvl="0" algn="just">
              <a:spcBef>
                <a:spcPts val="0"/>
              </a:spcBef>
            </a:pPr>
            <a:r>
              <a:rPr lang="uk-UA" dirty="0" smtClean="0">
                <a:solidFill>
                  <a:srgbClr val="002060"/>
                </a:solidFill>
                <a:latin typeface="Times New Roman" pitchFamily="18" charset="0"/>
                <a:cs typeface="Times New Roman" pitchFamily="18" charset="0"/>
              </a:rPr>
              <a:t>Вступ до курсу «Історія туризму».</a:t>
            </a:r>
            <a:endParaRPr lang="ru-RU" dirty="0" smtClean="0">
              <a:solidFill>
                <a:srgbClr val="002060"/>
              </a:solidFill>
              <a:latin typeface="Times New Roman" pitchFamily="18" charset="0"/>
              <a:cs typeface="Times New Roman" pitchFamily="18" charset="0"/>
            </a:endParaRPr>
          </a:p>
          <a:p>
            <a:pPr lvl="0" algn="just">
              <a:spcBef>
                <a:spcPts val="0"/>
              </a:spcBef>
            </a:pPr>
            <a:r>
              <a:rPr lang="uk-UA" dirty="0" smtClean="0">
                <a:solidFill>
                  <a:srgbClr val="002060"/>
                </a:solidFill>
                <a:latin typeface="Times New Roman" pitchFamily="18" charset="0"/>
                <a:cs typeface="Times New Roman" pitchFamily="18" charset="0"/>
              </a:rPr>
              <a:t>Рекреація як соціокультурний феномен: ретроспективний аналіз (від давнини до першої половини ХХ століття)</a:t>
            </a:r>
            <a:endParaRPr lang="ru-RU" dirty="0" smtClean="0">
              <a:solidFill>
                <a:srgbClr val="002060"/>
              </a:solidFill>
              <a:latin typeface="Times New Roman" pitchFamily="18" charset="0"/>
              <a:cs typeface="Times New Roman" pitchFamily="18" charset="0"/>
            </a:endParaRPr>
          </a:p>
          <a:p>
            <a:pPr lvl="0" algn="just">
              <a:spcBef>
                <a:spcPts val="0"/>
              </a:spcBef>
            </a:pPr>
            <a:r>
              <a:rPr lang="uk-UA" dirty="0" smtClean="0">
                <a:solidFill>
                  <a:srgbClr val="002060"/>
                </a:solidFill>
                <a:latin typeface="Times New Roman" pitchFamily="18" charset="0"/>
                <a:cs typeface="Times New Roman" pitchFamily="18" charset="0"/>
              </a:rPr>
              <a:t>Мандрівництво та гостинність в Україні (ІХ – початок ХІХ століть).</a:t>
            </a:r>
            <a:endParaRPr lang="ru-RU" dirty="0" smtClean="0">
              <a:solidFill>
                <a:srgbClr val="002060"/>
              </a:solidFill>
              <a:latin typeface="Times New Roman" pitchFamily="18" charset="0"/>
              <a:cs typeface="Times New Roman" pitchFamily="18" charset="0"/>
            </a:endParaRPr>
          </a:p>
          <a:p>
            <a:pPr lvl="0" algn="just">
              <a:spcBef>
                <a:spcPts val="0"/>
              </a:spcBef>
            </a:pPr>
            <a:r>
              <a:rPr lang="uk-UA" dirty="0" smtClean="0">
                <a:solidFill>
                  <a:srgbClr val="002060"/>
                </a:solidFill>
                <a:latin typeface="Times New Roman" pitchFamily="18" charset="0"/>
                <a:cs typeface="Times New Roman" pitchFamily="18" charset="0"/>
              </a:rPr>
              <a:t>Зародження організованого туризму на території України (середина ХІХ – початок ХХ століть).</a:t>
            </a:r>
            <a:endParaRPr lang="ru-RU"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uk-UA" b="1" dirty="0" smtClean="0">
                <a:solidFill>
                  <a:srgbClr val="002060"/>
                </a:solidFill>
                <a:latin typeface="Times New Roman" pitchFamily="18" charset="0"/>
                <a:cs typeface="Times New Roman" pitchFamily="18" charset="0"/>
              </a:rPr>
              <a:t>Список рекомендованих джерел</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556792"/>
            <a:ext cx="8229600" cy="4392488"/>
          </a:xfrm>
        </p:spPr>
        <p:txBody>
          <a:bodyPr>
            <a:normAutofit/>
          </a:bodyPr>
          <a:lstStyle/>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Абрамов В.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туризму. </a:t>
            </a:r>
            <a:r>
              <a:rPr lang="ru-RU" sz="2800" dirty="0" err="1" smtClean="0">
                <a:solidFill>
                  <a:srgbClr val="002060"/>
                </a:solidFill>
                <a:latin typeface="Times New Roman" pitchFamily="18" charset="0"/>
                <a:cs typeface="Times New Roman" pitchFamily="18" charset="0"/>
              </a:rPr>
              <a:t>Підручник</a:t>
            </a:r>
            <a:r>
              <a:rPr lang="ru-RU" sz="2800" dirty="0" smtClean="0">
                <a:solidFill>
                  <a:srgbClr val="002060"/>
                </a:solidFill>
                <a:latin typeface="Times New Roman" pitchFamily="18" charset="0"/>
                <a:cs typeface="Times New Roman" pitchFamily="18" charset="0"/>
              </a:rPr>
              <a:t> / В. Абрамов. - </a:t>
            </a:r>
            <a:r>
              <a:rPr lang="ru-RU" sz="2800" dirty="0" err="1" smtClean="0">
                <a:solidFill>
                  <a:srgbClr val="002060"/>
                </a:solidFill>
                <a:latin typeface="Times New Roman" pitchFamily="18" charset="0"/>
                <a:cs typeface="Times New Roman" pitchFamily="18" charset="0"/>
              </a:rPr>
              <a:t>Харків</a:t>
            </a:r>
            <a:r>
              <a:rPr lang="ru-RU" sz="2800" dirty="0" smtClean="0">
                <a:solidFill>
                  <a:srgbClr val="002060"/>
                </a:solidFill>
                <a:latin typeface="Times New Roman" pitchFamily="18" charset="0"/>
                <a:cs typeface="Times New Roman" pitchFamily="18" charset="0"/>
              </a:rPr>
              <a:t>, 2010. - 294 с.</a:t>
            </a:r>
          </a:p>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Устименко Л.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туризму </a:t>
            </a:r>
            <a:r>
              <a:rPr lang="ru-RU" sz="2800" dirty="0" err="1" smtClean="0">
                <a:solidFill>
                  <a:srgbClr val="002060"/>
                </a:solidFill>
                <a:latin typeface="Times New Roman" pitchFamily="18" charset="0"/>
                <a:cs typeface="Times New Roman" pitchFamily="18" charset="0"/>
              </a:rPr>
              <a:t>Навчальний</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посібник</a:t>
            </a:r>
            <a:r>
              <a:rPr lang="ru-RU" sz="2800" dirty="0" smtClean="0">
                <a:solidFill>
                  <a:srgbClr val="002060"/>
                </a:solidFill>
                <a:latin typeface="Times New Roman" pitchFamily="18" charset="0"/>
                <a:cs typeface="Times New Roman" pitchFamily="18" charset="0"/>
              </a:rPr>
              <a:t> / Л. Устименко. – К., 2005. – 320 с.</a:t>
            </a:r>
          </a:p>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Федорченко В.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екскурсійної</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діяльності</a:t>
            </a:r>
            <a:r>
              <a:rPr lang="ru-RU" sz="2800" dirty="0" smtClean="0">
                <a:solidFill>
                  <a:srgbClr val="002060"/>
                </a:solidFill>
                <a:latin typeface="Times New Roman" pitchFamily="18" charset="0"/>
                <a:cs typeface="Times New Roman" pitchFamily="18" charset="0"/>
              </a:rPr>
              <a:t> в </a:t>
            </a:r>
            <a:r>
              <a:rPr lang="ru-RU" sz="2800" dirty="0" err="1" smtClean="0">
                <a:solidFill>
                  <a:srgbClr val="002060"/>
                </a:solidFill>
                <a:latin typeface="Times New Roman" pitchFamily="18" charset="0"/>
                <a:cs typeface="Times New Roman" pitchFamily="18" charset="0"/>
              </a:rPr>
              <a:t>Україні</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Навчальний</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посібник</a:t>
            </a:r>
            <a:r>
              <a:rPr lang="ru-RU" sz="2800" dirty="0" smtClean="0">
                <a:solidFill>
                  <a:srgbClr val="002060"/>
                </a:solidFill>
                <a:latin typeface="Times New Roman" pitchFamily="18" charset="0"/>
                <a:cs typeface="Times New Roman" pitchFamily="18" charset="0"/>
              </a:rPr>
              <a:t> / В. Федорченко. - К.: Кондор. - 2004. - 166 с.</a:t>
            </a:r>
          </a:p>
          <a:p>
            <a:pPr marL="514350" indent="-514350" algn="just">
              <a:spcBef>
                <a:spcPts val="0"/>
              </a:spcBef>
              <a:buFont typeface="+mj-lt"/>
              <a:buAutoNum type="arabicPeriod"/>
            </a:pPr>
            <a:r>
              <a:rPr lang="ru-RU" sz="2800" dirty="0" smtClean="0">
                <a:solidFill>
                  <a:srgbClr val="002060"/>
                </a:solidFill>
                <a:latin typeface="Times New Roman" pitchFamily="18" charset="0"/>
                <a:cs typeface="Times New Roman" pitchFamily="18" charset="0"/>
              </a:rPr>
              <a:t>Федорченко В. </a:t>
            </a:r>
            <a:r>
              <a:rPr lang="ru-RU" sz="2800" dirty="0" err="1" smtClean="0">
                <a:solidFill>
                  <a:srgbClr val="002060"/>
                </a:solidFill>
                <a:latin typeface="Times New Roman" pitchFamily="18" charset="0"/>
                <a:cs typeface="Times New Roman" pitchFamily="18" charset="0"/>
              </a:rPr>
              <a:t>Історія</a:t>
            </a:r>
            <a:r>
              <a:rPr lang="ru-RU" sz="2800" dirty="0" smtClean="0">
                <a:solidFill>
                  <a:srgbClr val="002060"/>
                </a:solidFill>
                <a:latin typeface="Times New Roman" pitchFamily="18" charset="0"/>
                <a:cs typeface="Times New Roman" pitchFamily="18" charset="0"/>
              </a:rPr>
              <a:t> туризму в </a:t>
            </a:r>
            <a:r>
              <a:rPr lang="ru-RU" sz="2800" dirty="0" err="1" smtClean="0">
                <a:solidFill>
                  <a:srgbClr val="002060"/>
                </a:solidFill>
                <a:latin typeface="Times New Roman" pitchFamily="18" charset="0"/>
                <a:cs typeface="Times New Roman" pitchFamily="18" charset="0"/>
              </a:rPr>
              <a:t>Україні</a:t>
            </a:r>
            <a:r>
              <a:rPr lang="ru-RU" sz="2800" dirty="0" smtClean="0">
                <a:solidFill>
                  <a:srgbClr val="002060"/>
                </a:solidFill>
                <a:latin typeface="Times New Roman" pitchFamily="18" charset="0"/>
                <a:cs typeface="Times New Roman" pitchFamily="18" charset="0"/>
              </a:rPr>
              <a:t> / В. Федорченко. – К., 2002. - 195 с.</a:t>
            </a:r>
          </a:p>
          <a:p>
            <a:pPr marL="514350" indent="-514350">
              <a:buFont typeface="+mj-lt"/>
              <a:buAutoNum type="arabicPeriod"/>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60648"/>
            <a:ext cx="8229600" cy="6120680"/>
          </a:xfrm>
        </p:spPr>
        <p:txBody>
          <a:bodyPr>
            <a:normAutofit fontScale="92500"/>
          </a:bodyPr>
          <a:lstStyle/>
          <a:p>
            <a:pPr algn="ctr">
              <a:buNone/>
              <a:tabLst>
                <a:tab pos="4122738" algn="l"/>
              </a:tabLst>
            </a:pPr>
            <a:r>
              <a:rPr lang="uk-UA" sz="2400" b="1" dirty="0" smtClean="0">
                <a:solidFill>
                  <a:srgbClr val="002060"/>
                </a:solidFill>
                <a:latin typeface="Times New Roman" pitchFamily="18" charset="0"/>
                <a:cs typeface="Times New Roman" pitchFamily="18" charset="0"/>
              </a:rPr>
              <a:t>Додаткова</a:t>
            </a:r>
            <a:endParaRPr lang="ru-RU" sz="2400" b="1" dirty="0" smtClean="0">
              <a:solidFill>
                <a:srgbClr val="002060"/>
              </a:solidFill>
              <a:latin typeface="Times New Roman" pitchFamily="18" charset="0"/>
              <a:cs typeface="Times New Roman" pitchFamily="18" charset="0"/>
            </a:endParaRPr>
          </a:p>
          <a:p>
            <a:pPr marL="457200" indent="-457200" algn="just">
              <a:spcBef>
                <a:spcPts val="0"/>
              </a:spcBef>
              <a:buAutoNum type="arabicPeriod"/>
              <a:tabLst>
                <a:tab pos="4122738" algn="l"/>
              </a:tabLst>
            </a:pPr>
            <a:r>
              <a:rPr lang="ru-RU" sz="2200" dirty="0" smtClean="0">
                <a:solidFill>
                  <a:srgbClr val="002060"/>
                </a:solidFill>
                <a:latin typeface="Times New Roman" pitchFamily="18" charset="0"/>
                <a:cs typeface="Times New Roman" pitchFamily="18" charset="0"/>
              </a:rPr>
              <a:t>Бондар А. </a:t>
            </a:r>
            <a:r>
              <a:rPr lang="ru-RU" sz="2200" dirty="0" err="1" smtClean="0">
                <a:solidFill>
                  <a:srgbClr val="002060"/>
                </a:solidFill>
                <a:latin typeface="Times New Roman" pitchFamily="18" charset="0"/>
                <a:cs typeface="Times New Roman" pitchFamily="18" charset="0"/>
              </a:rPr>
              <a:t>Історія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розвитку</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готельного</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господарства</a:t>
            </a:r>
            <a:r>
              <a:rPr lang="uk-UA" sz="2200" dirty="0" smtClean="0">
                <a:solidFill>
                  <a:srgbClr val="002060"/>
                </a:solidFill>
                <a:latin typeface="Times New Roman" pitchFamily="18" charset="0"/>
                <a:cs typeface="Times New Roman" pitchFamily="18" charset="0"/>
              </a:rPr>
              <a:t> / А. </a:t>
            </a:r>
            <a:r>
              <a:rPr lang="ru-RU" sz="2200" dirty="0" smtClean="0">
                <a:solidFill>
                  <a:srgbClr val="002060"/>
                </a:solidFill>
                <a:latin typeface="Times New Roman" pitchFamily="18" charset="0"/>
                <a:cs typeface="Times New Roman" pitchFamily="18" charset="0"/>
              </a:rPr>
              <a:t>Бондар // </a:t>
            </a:r>
            <a:r>
              <a:rPr lang="ru-RU" sz="2200" dirty="0" err="1" smtClean="0">
                <a:solidFill>
                  <a:srgbClr val="002060"/>
                </a:solidFill>
                <a:latin typeface="Times New Roman" pitchFamily="18" charset="0"/>
                <a:cs typeface="Times New Roman" pitchFamily="18" charset="0"/>
              </a:rPr>
              <a:t>Матеріали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Всеукраїнської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науково-практичної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конференції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Стратегічні</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перспективи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туристичної</a:t>
            </a:r>
            <a:r>
              <a:rPr lang="ru-RU" sz="2200" dirty="0" smtClean="0">
                <a:solidFill>
                  <a:srgbClr val="002060"/>
                </a:solidFill>
                <a:latin typeface="Times New Roman" pitchFamily="18" charset="0"/>
                <a:cs typeface="Times New Roman" pitchFamily="18" charset="0"/>
              </a:rPr>
              <a:t> та </a:t>
            </a:r>
            <a:r>
              <a:rPr lang="ru-RU" sz="2200" dirty="0" err="1" smtClean="0">
                <a:solidFill>
                  <a:srgbClr val="002060"/>
                </a:solidFill>
                <a:latin typeface="Times New Roman" pitchFamily="18" charset="0"/>
                <a:cs typeface="Times New Roman" pitchFamily="18" charset="0"/>
              </a:rPr>
              <a:t>готельно-ресторанної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індустрії</a:t>
            </a:r>
            <a:r>
              <a:rPr lang="ru-RU" sz="2200" dirty="0" smtClean="0">
                <a:solidFill>
                  <a:srgbClr val="002060"/>
                </a:solidFill>
                <a:latin typeface="Times New Roman" pitchFamily="18" charset="0"/>
                <a:cs typeface="Times New Roman" pitchFamily="18" charset="0"/>
              </a:rPr>
              <a:t> в </a:t>
            </a:r>
            <a:r>
              <a:rPr lang="ru-RU" sz="2200" dirty="0" err="1" smtClean="0">
                <a:solidFill>
                  <a:srgbClr val="002060"/>
                </a:solidFill>
                <a:latin typeface="Times New Roman" pitchFamily="18" charset="0"/>
                <a:cs typeface="Times New Roman" pitchFamily="18" charset="0"/>
              </a:rPr>
              <a:t>Україні</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теорія</a:t>
            </a:r>
            <a:r>
              <a:rPr lang="ru-RU" sz="2200" dirty="0" smtClean="0">
                <a:solidFill>
                  <a:srgbClr val="002060"/>
                </a:solidFill>
                <a:latin typeface="Times New Roman" pitchFamily="18" charset="0"/>
                <a:cs typeface="Times New Roman" pitchFamily="18" charset="0"/>
              </a:rPr>
              <a:t>, практика та </a:t>
            </a:r>
            <a:r>
              <a:rPr lang="ru-RU" sz="2200" dirty="0" err="1" smtClean="0">
                <a:solidFill>
                  <a:srgbClr val="002060"/>
                </a:solidFill>
                <a:latin typeface="Times New Roman" pitchFamily="18" charset="0"/>
                <a:cs typeface="Times New Roman" pitchFamily="18" charset="0"/>
              </a:rPr>
              <a:t>інновації</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розвитку</a:t>
            </a:r>
            <a:r>
              <a:rPr lang="ru-RU" sz="2200" dirty="0" smtClean="0">
                <a:solidFill>
                  <a:srgbClr val="002060"/>
                </a:solidFill>
                <a:latin typeface="Times New Roman" pitchFamily="18" charset="0"/>
                <a:cs typeface="Times New Roman" pitchFamily="18" charset="0"/>
              </a:rPr>
              <a:t>« (м. Умань, 30-31.10.2019 р.). - Умань: </a:t>
            </a:r>
            <a:r>
              <a:rPr lang="ru-RU" sz="2200" dirty="0" err="1" smtClean="0">
                <a:solidFill>
                  <a:srgbClr val="002060"/>
                </a:solidFill>
                <a:latin typeface="Times New Roman" pitchFamily="18" charset="0"/>
                <a:cs typeface="Times New Roman" pitchFamily="18" charset="0"/>
              </a:rPr>
              <a:t>Візаві</a:t>
            </a:r>
            <a:r>
              <a:rPr lang="ru-RU" sz="2200" dirty="0" smtClean="0">
                <a:solidFill>
                  <a:srgbClr val="002060"/>
                </a:solidFill>
                <a:latin typeface="Times New Roman" pitchFamily="18" charset="0"/>
                <a:cs typeface="Times New Roman" pitchFamily="18" charset="0"/>
              </a:rPr>
              <a:t>, 2019. - 350 с. - С.14-16.</a:t>
            </a:r>
          </a:p>
          <a:p>
            <a:pPr marL="457200" indent="-457200" algn="just">
              <a:spcBef>
                <a:spcPts val="0"/>
              </a:spcBef>
              <a:buFont typeface="Arial" pitchFamily="34" charset="0"/>
              <a:buAutoNum type="arabicPeriod"/>
              <a:tabLst>
                <a:tab pos="4122738" algn="l"/>
              </a:tabLst>
            </a:pPr>
            <a:r>
              <a:rPr lang="ru-RU" sz="2200" dirty="0" err="1" smtClean="0">
                <a:solidFill>
                  <a:srgbClr val="002060"/>
                </a:solidFill>
                <a:latin typeface="Times New Roman" pitchFamily="18" charset="0"/>
                <a:cs typeface="Times New Roman" pitchFamily="18" charset="0"/>
              </a:rPr>
              <a:t>Ковальов</a:t>
            </a:r>
            <a:r>
              <a:rPr lang="ru-RU" sz="2200" dirty="0" smtClean="0">
                <a:solidFill>
                  <a:srgbClr val="002060"/>
                </a:solidFill>
                <a:latin typeface="Times New Roman" pitchFamily="18" charset="0"/>
                <a:cs typeface="Times New Roman" pitchFamily="18" charset="0"/>
              </a:rPr>
              <a:t> С. </a:t>
            </a:r>
            <a:r>
              <a:rPr lang="ru-RU" sz="2200" dirty="0" err="1" smtClean="0">
                <a:solidFill>
                  <a:srgbClr val="002060"/>
                </a:solidFill>
                <a:latin typeface="Times New Roman" pitchFamily="18" charset="0"/>
                <a:cs typeface="Times New Roman" pitchFamily="18" charset="0"/>
              </a:rPr>
              <a:t>Український</a:t>
            </a:r>
            <a:r>
              <a:rPr lang="ru-RU" sz="2200" dirty="0" smtClean="0">
                <a:solidFill>
                  <a:srgbClr val="002060"/>
                </a:solidFill>
                <a:latin typeface="Times New Roman" pitchFamily="18" charset="0"/>
                <a:cs typeface="Times New Roman" pitchFamily="18" charset="0"/>
              </a:rPr>
              <a:t> туризм: </a:t>
            </a:r>
            <a:r>
              <a:rPr lang="ru-RU" sz="2200" dirty="0" err="1" smtClean="0">
                <a:solidFill>
                  <a:srgbClr val="002060"/>
                </a:solidFill>
                <a:latin typeface="Times New Roman" pitchFamily="18" charset="0"/>
                <a:cs typeface="Times New Roman" pitchFamily="18" charset="0"/>
              </a:rPr>
              <a:t>історичний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огляд</a:t>
            </a:r>
            <a:r>
              <a:rPr lang="ru-RU" sz="2200" dirty="0" smtClean="0">
                <a:solidFill>
                  <a:srgbClr val="002060"/>
                </a:solidFill>
                <a:latin typeface="Times New Roman" pitchFamily="18" charset="0"/>
                <a:cs typeface="Times New Roman" pitchFamily="18" charset="0"/>
              </a:rPr>
              <a:t> та </a:t>
            </a:r>
            <a:r>
              <a:rPr lang="ru-RU" sz="2200" dirty="0" err="1" smtClean="0">
                <a:solidFill>
                  <a:srgbClr val="002060"/>
                </a:solidFill>
                <a:latin typeface="Times New Roman" pitchFamily="18" charset="0"/>
                <a:cs typeface="Times New Roman" pitchFamily="18" charset="0"/>
              </a:rPr>
              <a:t>сучасний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сталий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поступ</a:t>
            </a:r>
            <a:r>
              <a:rPr lang="ru-RU" sz="2200" dirty="0" smtClean="0">
                <a:solidFill>
                  <a:srgbClr val="002060"/>
                </a:solidFill>
                <a:latin typeface="Times New Roman" pitchFamily="18" charset="0"/>
                <a:cs typeface="Times New Roman" pitchFamily="18" charset="0"/>
              </a:rPr>
              <a:t> / С. </a:t>
            </a:r>
            <a:r>
              <a:rPr lang="ru-RU" sz="2200" dirty="0" err="1" smtClean="0">
                <a:solidFill>
                  <a:srgbClr val="002060"/>
                </a:solidFill>
                <a:latin typeface="Times New Roman" pitchFamily="18" charset="0"/>
                <a:cs typeface="Times New Roman" pitchFamily="18" charset="0"/>
              </a:rPr>
              <a:t>Ковальов</a:t>
            </a:r>
            <a:r>
              <a:rPr lang="ru-RU" sz="2200" dirty="0" smtClean="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Електронний ресурс</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 – Режим доступу: </a:t>
            </a:r>
            <a:r>
              <a:rPr lang="en-US" sz="2200" dirty="0" smtClean="0">
                <a:solidFill>
                  <a:srgbClr val="002060"/>
                </a:solidFill>
                <a:latin typeface="Times New Roman" pitchFamily="18" charset="0"/>
                <a:cs typeface="Times New Roman" pitchFamily="18" charset="0"/>
                <a:hlinkClick r:id="rId2"/>
              </a:rPr>
              <a:t>https://tourlib.net/statti_ukr/kovalov.htm</a:t>
            </a:r>
            <a:r>
              <a:rPr lang="uk-UA" sz="2200" dirty="0" smtClean="0">
                <a:solidFill>
                  <a:srgbClr val="002060"/>
                </a:solidFill>
                <a:latin typeface="Times New Roman" pitchFamily="18" charset="0"/>
                <a:cs typeface="Times New Roman" pitchFamily="18" charset="0"/>
              </a:rPr>
              <a:t>.</a:t>
            </a:r>
          </a:p>
          <a:p>
            <a:pPr marL="457200" indent="-457200" algn="just">
              <a:spcBef>
                <a:spcPts val="0"/>
              </a:spcBef>
              <a:buFont typeface="Arial" pitchFamily="34" charset="0"/>
              <a:buAutoNum type="arabicPeriod"/>
              <a:tabLst>
                <a:tab pos="4122738" algn="l"/>
              </a:tabLst>
            </a:pPr>
            <a:r>
              <a:rPr lang="ru-RU" sz="2200" dirty="0" err="1" smtClean="0">
                <a:solidFill>
                  <a:srgbClr val="002060"/>
                </a:solidFill>
                <a:latin typeface="Times New Roman" pitchFamily="18" charset="0"/>
                <a:cs typeface="Times New Roman" pitchFamily="18" charset="0"/>
              </a:rPr>
              <a:t>Кручек</a:t>
            </a:r>
            <a:r>
              <a:rPr lang="ru-RU" sz="2200" dirty="0" smtClean="0">
                <a:solidFill>
                  <a:srgbClr val="002060"/>
                </a:solidFill>
                <a:latin typeface="Times New Roman" pitchFamily="18" charset="0"/>
                <a:cs typeface="Times New Roman" pitchFamily="18" charset="0"/>
              </a:rPr>
              <a:t> О. </a:t>
            </a:r>
            <a:r>
              <a:rPr lang="ru-RU" sz="2200" dirty="0" err="1" smtClean="0">
                <a:solidFill>
                  <a:srgbClr val="002060"/>
                </a:solidFill>
                <a:latin typeface="Times New Roman" pitchFamily="18" charset="0"/>
                <a:cs typeface="Times New Roman" pitchFamily="18" charset="0"/>
              </a:rPr>
              <a:t>Туризмологія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процес</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формування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теорії</a:t>
            </a:r>
            <a:r>
              <a:rPr lang="ru-RU" sz="2200" dirty="0" smtClean="0">
                <a:solidFill>
                  <a:srgbClr val="002060"/>
                </a:solidFill>
                <a:latin typeface="Times New Roman" pitchFamily="18" charset="0"/>
                <a:cs typeface="Times New Roman" pitchFamily="18" charset="0"/>
              </a:rPr>
              <a:t> туризму / О. </a:t>
            </a:r>
            <a:r>
              <a:rPr lang="ru-RU" sz="2200" dirty="0" err="1" smtClean="0">
                <a:solidFill>
                  <a:srgbClr val="002060"/>
                </a:solidFill>
                <a:latin typeface="Times New Roman" pitchFamily="18" charset="0"/>
                <a:cs typeface="Times New Roman" pitchFamily="18" charset="0"/>
              </a:rPr>
              <a:t>Кручек</a:t>
            </a:r>
            <a:r>
              <a:rPr lang="ru-RU" sz="2200" dirty="0" smtClean="0">
                <a:solidFill>
                  <a:srgbClr val="002060"/>
                </a:solidFill>
                <a:latin typeface="Times New Roman" pitchFamily="18" charset="0"/>
                <a:cs typeface="Times New Roman" pitchFamily="18" charset="0"/>
              </a:rPr>
              <a:t> // </a:t>
            </a:r>
            <a:r>
              <a:rPr lang="ru-RU" sz="2200" dirty="0" err="1" smtClean="0">
                <a:solidFill>
                  <a:srgbClr val="002060"/>
                </a:solidFill>
                <a:latin typeface="Times New Roman" pitchFamily="18" charset="0"/>
                <a:cs typeface="Times New Roman" pitchFamily="18" charset="0"/>
              </a:rPr>
              <a:t>Наукові</a:t>
            </a:r>
            <a:r>
              <a:rPr lang="ru-RU" sz="2200" dirty="0" smtClean="0">
                <a:solidFill>
                  <a:srgbClr val="002060"/>
                </a:solidFill>
                <a:latin typeface="Times New Roman" pitchFamily="18" charset="0"/>
                <a:cs typeface="Times New Roman" pitchFamily="18" charset="0"/>
              </a:rPr>
              <a:t> записки </a:t>
            </a:r>
            <a:r>
              <a:rPr lang="ru-RU" sz="2200" dirty="0" err="1" smtClean="0">
                <a:solidFill>
                  <a:srgbClr val="002060"/>
                </a:solidFill>
                <a:latin typeface="Times New Roman" pitchFamily="18" charset="0"/>
                <a:cs typeface="Times New Roman" pitchFamily="18" charset="0"/>
              </a:rPr>
              <a:t>Київського</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університету</a:t>
            </a:r>
            <a:r>
              <a:rPr lang="ru-RU" sz="2200" dirty="0" smtClean="0">
                <a:solidFill>
                  <a:srgbClr val="002060"/>
                </a:solidFill>
                <a:latin typeface="Times New Roman" pitchFamily="18" charset="0"/>
                <a:cs typeface="Times New Roman" pitchFamily="18" charset="0"/>
              </a:rPr>
              <a:t> туризму, </a:t>
            </a:r>
            <a:r>
              <a:rPr lang="ru-RU" sz="2200" dirty="0" err="1" smtClean="0">
                <a:solidFill>
                  <a:srgbClr val="002060"/>
                </a:solidFill>
                <a:latin typeface="Times New Roman" pitchFamily="18" charset="0"/>
                <a:cs typeface="Times New Roman" pitchFamily="18" charset="0"/>
              </a:rPr>
              <a:t>економіки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і</a:t>
            </a:r>
            <a:r>
              <a:rPr lang="ru-RU" sz="2200" dirty="0" smtClean="0">
                <a:solidFill>
                  <a:srgbClr val="002060"/>
                </a:solidFill>
                <a:latin typeface="Times New Roman" pitchFamily="18" charset="0"/>
                <a:cs typeface="Times New Roman" pitchFamily="18" charset="0"/>
              </a:rPr>
              <a:t> права. </a:t>
            </a:r>
            <a:r>
              <a:rPr lang="ru-RU" sz="2200" dirty="0" err="1" smtClean="0">
                <a:solidFill>
                  <a:srgbClr val="002060"/>
                </a:solidFill>
                <a:latin typeface="Times New Roman" pitchFamily="18" charset="0"/>
                <a:cs typeface="Times New Roman" pitchFamily="18" charset="0"/>
              </a:rPr>
              <a:t>Серія</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філософські</a:t>
            </a:r>
            <a:r>
              <a:rPr lang="ru-RU" sz="2200" dirty="0" smtClean="0">
                <a:solidFill>
                  <a:srgbClr val="002060"/>
                </a:solidFill>
                <a:latin typeface="Times New Roman" pitchFamily="18" charset="0"/>
                <a:cs typeface="Times New Roman" pitchFamily="18" charset="0"/>
              </a:rPr>
              <a:t> науки. - 2010. – </a:t>
            </a:r>
            <a:r>
              <a:rPr lang="ru-RU" sz="2200" dirty="0" err="1" smtClean="0">
                <a:solidFill>
                  <a:srgbClr val="002060"/>
                </a:solidFill>
                <a:latin typeface="Times New Roman" pitchFamily="18" charset="0"/>
                <a:cs typeface="Times New Roman" pitchFamily="18" charset="0"/>
              </a:rPr>
              <a:t>Випуск</a:t>
            </a:r>
            <a:r>
              <a:rPr lang="ru-RU" sz="2200" dirty="0" smtClean="0">
                <a:solidFill>
                  <a:srgbClr val="002060"/>
                </a:solidFill>
                <a:latin typeface="Times New Roman" pitchFamily="18" charset="0"/>
                <a:cs typeface="Times New Roman" pitchFamily="18" charset="0"/>
              </a:rPr>
              <a:t> 8. - С.139-166.</a:t>
            </a:r>
          </a:p>
          <a:p>
            <a:pPr marL="457200" indent="-457200" algn="just">
              <a:spcBef>
                <a:spcPts val="0"/>
              </a:spcBef>
              <a:buFont typeface="Arial" pitchFamily="34" charset="0"/>
              <a:buAutoNum type="arabicPeriod"/>
              <a:tabLst>
                <a:tab pos="4122738" algn="l"/>
              </a:tabLst>
            </a:pPr>
            <a:r>
              <a:rPr lang="ru-RU" sz="2200" dirty="0" err="1" smtClean="0">
                <a:solidFill>
                  <a:srgbClr val="002060"/>
                </a:solidFill>
                <a:latin typeface="Times New Roman" pitchFamily="18" charset="0"/>
                <a:cs typeface="Times New Roman" pitchFamily="18" charset="0"/>
              </a:rPr>
              <a:t>Шиманська</a:t>
            </a:r>
            <a:r>
              <a:rPr lang="ru-RU" sz="2200" dirty="0" smtClean="0">
                <a:solidFill>
                  <a:srgbClr val="002060"/>
                </a:solidFill>
                <a:latin typeface="Times New Roman" pitchFamily="18" charset="0"/>
                <a:cs typeface="Times New Roman" pitchFamily="18" charset="0"/>
              </a:rPr>
              <a:t> В. Туризм як </a:t>
            </a:r>
            <a:r>
              <a:rPr lang="ru-RU" sz="2200" dirty="0" err="1" smtClean="0">
                <a:solidFill>
                  <a:srgbClr val="002060"/>
                </a:solidFill>
                <a:latin typeface="Times New Roman" pitchFamily="18" charset="0"/>
                <a:cs typeface="Times New Roman" pitchFamily="18" charset="0"/>
              </a:rPr>
              <a:t>соціально-економічне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явище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імперативи</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розвитку</a:t>
            </a:r>
            <a:r>
              <a:rPr lang="ru-RU" sz="2200" dirty="0" smtClean="0">
                <a:solidFill>
                  <a:srgbClr val="002060"/>
                </a:solidFill>
                <a:latin typeface="Times New Roman" pitchFamily="18" charset="0"/>
                <a:cs typeface="Times New Roman" pitchFamily="18" charset="0"/>
              </a:rPr>
              <a:t> / В. </a:t>
            </a:r>
            <a:r>
              <a:rPr lang="ru-RU" sz="2200" dirty="0" err="1" smtClean="0">
                <a:solidFill>
                  <a:srgbClr val="002060"/>
                </a:solidFill>
                <a:latin typeface="Times New Roman" pitchFamily="18" charset="0"/>
                <a:cs typeface="Times New Roman" pitchFamily="18" charset="0"/>
              </a:rPr>
              <a:t>Шиманська</a:t>
            </a:r>
            <a:r>
              <a:rPr lang="ru-RU" sz="2200" dirty="0" smtClean="0">
                <a:solidFill>
                  <a:srgbClr val="002060"/>
                </a:solidFill>
                <a:latin typeface="Times New Roman" pitchFamily="18" charset="0"/>
                <a:cs typeface="Times New Roman" pitchFamily="18" charset="0"/>
              </a:rPr>
              <a:t> </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Електронний ресурс</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 – Режим доступу: </a:t>
            </a:r>
            <a:r>
              <a:rPr lang="en-US" sz="2200" dirty="0" smtClean="0">
                <a:solidFill>
                  <a:srgbClr val="002060"/>
                </a:solidFill>
                <a:latin typeface="Times New Roman" pitchFamily="18" charset="0"/>
                <a:cs typeface="Times New Roman" pitchFamily="18" charset="0"/>
                <a:hlinkClick r:id="rId3"/>
              </a:rPr>
              <a:t>https://tourlib.net/statti_ukr/shymanska3.htm</a:t>
            </a:r>
            <a:endParaRPr lang="uk-UA" sz="2200" dirty="0" smtClean="0">
              <a:solidFill>
                <a:srgbClr val="002060"/>
              </a:solidFill>
              <a:latin typeface="Times New Roman" pitchFamily="18" charset="0"/>
              <a:cs typeface="Times New Roman" pitchFamily="18" charset="0"/>
            </a:endParaRPr>
          </a:p>
          <a:p>
            <a:pPr marL="457200" indent="-457200" algn="ctr">
              <a:spcBef>
                <a:spcPts val="0"/>
              </a:spcBef>
              <a:buNone/>
            </a:pPr>
            <a:r>
              <a:rPr lang="uk-UA" sz="2200" b="1" dirty="0" smtClean="0">
                <a:solidFill>
                  <a:srgbClr val="002060"/>
                </a:solidFill>
                <a:latin typeface="Times New Roman" pitchFamily="18" charset="0"/>
                <a:cs typeface="Times New Roman" pitchFamily="18" charset="0"/>
              </a:rPr>
              <a:t>Електронні ресурси</a:t>
            </a:r>
            <a:endParaRPr lang="ru-RU" sz="2200" b="1" dirty="0" smtClean="0">
              <a:solidFill>
                <a:srgbClr val="002060"/>
              </a:solidFill>
              <a:latin typeface="Times New Roman" pitchFamily="18" charset="0"/>
              <a:cs typeface="Times New Roman" pitchFamily="18" charset="0"/>
            </a:endParaRPr>
          </a:p>
          <a:p>
            <a:pPr marL="457200" indent="-457200" algn="just">
              <a:buFont typeface="+mj-lt"/>
              <a:buAutoNum type="arabicPeriod"/>
            </a:pPr>
            <a:r>
              <a:rPr lang="uk-UA" sz="2200" dirty="0" smtClean="0">
                <a:solidFill>
                  <a:srgbClr val="002060"/>
                </a:solidFill>
                <a:latin typeface="Times New Roman" pitchFamily="18" charset="0"/>
                <a:cs typeface="Times New Roman" pitchFamily="18" charset="0"/>
              </a:rPr>
              <a:t>Все про туризм</a:t>
            </a:r>
            <a:r>
              <a:rPr lang="en-US" sz="2200" dirty="0" smtClean="0">
                <a:solidFill>
                  <a:srgbClr val="002060"/>
                </a:solidFill>
                <a:latin typeface="Times New Roman" pitchFamily="18" charset="0"/>
                <a:cs typeface="Times New Roman" pitchFamily="18" charset="0"/>
              </a:rPr>
              <a:t> [</a:t>
            </a:r>
            <a:r>
              <a:rPr lang="uk-UA" sz="2200" dirty="0" smtClean="0">
                <a:solidFill>
                  <a:srgbClr val="002060"/>
                </a:solidFill>
                <a:latin typeface="Times New Roman" pitchFamily="18" charset="0"/>
                <a:cs typeface="Times New Roman" pitchFamily="18" charset="0"/>
              </a:rPr>
              <a:t>Електронний ресурс</a:t>
            </a:r>
            <a:r>
              <a:rPr lang="en-US" sz="2200" dirty="0" smtClean="0">
                <a:solidFill>
                  <a:srgbClr val="002060"/>
                </a:solidFill>
                <a:latin typeface="Times New Roman" pitchFamily="18" charset="0"/>
                <a:cs typeface="Times New Roman" pitchFamily="18" charset="0"/>
              </a:rPr>
              <a:t>]</a:t>
            </a:r>
            <a:r>
              <a:rPr lang="uk-UA" sz="2200" dirty="0" smtClean="0">
                <a:solidFill>
                  <a:srgbClr val="002060"/>
                </a:solidFill>
                <a:latin typeface="Times New Roman" pitchFamily="18" charset="0"/>
                <a:cs typeface="Times New Roman" pitchFamily="18" charset="0"/>
              </a:rPr>
              <a:t>. – Режим доступу: </a:t>
            </a:r>
            <a:r>
              <a:rPr lang="en-US" sz="2200" dirty="0" smtClean="0">
                <a:latin typeface="Times New Roman" pitchFamily="18" charset="0"/>
                <a:cs typeface="Times New Roman" pitchFamily="18" charset="0"/>
                <a:hlinkClick r:id="rId4"/>
              </a:rPr>
              <a:t>https://tourlib.net/</a:t>
            </a:r>
            <a:endParaRPr lang="uk-UA" sz="2200" dirty="0" smtClean="0">
              <a:latin typeface="Times New Roman" pitchFamily="18" charset="0"/>
              <a:cs typeface="Times New Roman" pitchFamily="18" charset="0"/>
            </a:endParaRPr>
          </a:p>
          <a:p>
            <a:pPr marL="457200" indent="-457200" algn="just">
              <a:spcBef>
                <a:spcPts val="0"/>
              </a:spcBef>
              <a:buFont typeface="Arial" pitchFamily="34" charset="0"/>
              <a:buAutoNum type="arabicPeriod"/>
              <a:tabLst>
                <a:tab pos="4122738" algn="l"/>
              </a:tabLst>
            </a:pPr>
            <a:endParaRPr lang="ru-RU" sz="2200" dirty="0" smtClean="0">
              <a:solidFill>
                <a:srgbClr val="002060"/>
              </a:solidFill>
              <a:latin typeface="Times New Roman" pitchFamily="18" charset="0"/>
              <a:cs typeface="Times New Roman" pitchFamily="18" charset="0"/>
            </a:endParaRPr>
          </a:p>
          <a:p>
            <a:pPr marL="457200" indent="-457200" algn="just">
              <a:buFont typeface="Arial" pitchFamily="34" charset="0"/>
              <a:buAutoNum type="arabicPeriod"/>
              <a:tabLst>
                <a:tab pos="4122738" algn="l"/>
              </a:tabLst>
            </a:pPr>
            <a:endParaRPr lang="ru-RU" sz="2200" dirty="0" smtClean="0">
              <a:solidFill>
                <a:srgbClr val="002060"/>
              </a:solidFill>
              <a:latin typeface="Times New Roman" pitchFamily="18" charset="0"/>
              <a:cs typeface="Times New Roman" pitchFamily="18" charset="0"/>
            </a:endParaRPr>
          </a:p>
          <a:p>
            <a:pPr marL="457200" indent="-457200" algn="just">
              <a:buFont typeface="Arial" pitchFamily="34" charset="0"/>
              <a:buAutoNum type="arabicPeriod"/>
              <a:tabLst>
                <a:tab pos="4122738" algn="l"/>
              </a:tabLst>
            </a:pPr>
            <a:endParaRPr lang="ru-RU" sz="2200" dirty="0" smtClean="0">
              <a:solidFill>
                <a:srgbClr val="002060"/>
              </a:solidFill>
              <a:latin typeface="Times New Roman" pitchFamily="18" charset="0"/>
              <a:cs typeface="Times New Roman" pitchFamily="18" charset="0"/>
            </a:endParaRPr>
          </a:p>
          <a:p>
            <a:pPr marL="457200" indent="-457200" algn="just">
              <a:buAutoNum type="arabicPeriod"/>
              <a:tabLst>
                <a:tab pos="4122738" algn="l"/>
              </a:tabLst>
            </a:pPr>
            <a:endParaRPr lang="ru-RU" sz="2200" dirty="0" smtClean="0">
              <a:solidFill>
                <a:srgbClr val="00206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568</Words>
  <Application>Microsoft Office PowerPoint</Application>
  <PresentationFormat>Экран (4:3)</PresentationFormat>
  <Paragraphs>36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Мета дисципліни</vt:lpstr>
      <vt:lpstr>Компетенції</vt:lpstr>
      <vt:lpstr>Теми дисципліни</vt:lpstr>
      <vt:lpstr>Список рекомендованих джерел</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Дисципліна вільного вибору студента “Історія туризму”</dc:title>
  <dc:creator>Егор</dc:creator>
  <cp:lastModifiedBy>iyudin</cp:lastModifiedBy>
  <cp:revision>22</cp:revision>
  <dcterms:created xsi:type="dcterms:W3CDTF">2020-06-07T08:21:14Z</dcterms:created>
  <dcterms:modified xsi:type="dcterms:W3CDTF">2021-01-31T12:49:17Z</dcterms:modified>
</cp:coreProperties>
</file>